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section introduces flight training centers by defining their purpose, exploring the types of institutions involved, and providing an overview of the training programs they offer to aspiring pilots.</a:t>
            </a:r>
            <a:endParaRPr/>
          </a:p>
        </p:txBody>
      </p:sp>
      <p:sp>
        <p:nvSpPr>
          <p:cNvPr id="214" name="Google Shape;2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section explores current challenges such as pilot shortages and diversity, technological advancements, and sustainability initiatives shaping the future landscape of flight training.</a:t>
            </a:r>
            <a:endParaRPr/>
          </a:p>
        </p:txBody>
      </p:sp>
      <p:sp>
        <p:nvSpPr>
          <p:cNvPr id="282" name="Google Shape;2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The industry faces a global pilot shortage and seeks to enhance diversity by attracting underrepresented groups through inclusive recruitment, scholarships, and outreach programs.</a:t>
            </a:r>
            <a:br>
              <a:rPr lang="en-US"/>
            </a:br>
            <a:br>
              <a:rPr lang="en-US"/>
            </a:br>
            <a:r>
              <a:rPr lang="en-US"/>
              <a:t>Image source: Microsoft 365 content library</a:t>
            </a:r>
            <a:br>
              <a:rPr lang="en-US"/>
            </a:br>
            <a:endParaRPr/>
          </a:p>
        </p:txBody>
      </p:sp>
      <p:sp>
        <p:nvSpPr>
          <p:cNvPr id="288" name="Google Shape;2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Flight training is evolving with the integration of artificial intelligence, advanced simulators, e-learning platforms, and competency-based training approaches that improve efficiency and effectiveness.</a:t>
            </a:r>
            <a:br>
              <a:rPr lang="en-US"/>
            </a:br>
            <a:br>
              <a:rPr lang="en-US"/>
            </a:br>
            <a:r>
              <a:rPr lang="en-US"/>
              <a:t>Image source: Microsoft 365 content library</a:t>
            </a:r>
            <a:br>
              <a:rPr lang="en-US"/>
            </a:br>
            <a:endParaRPr/>
          </a:p>
        </p:txBody>
      </p:sp>
      <p:sp>
        <p:nvSpPr>
          <p:cNvPr id="296" name="Google Shape;29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Flight training centers play a vital role in shaping skilled, safe pilots for the aviation industry. By understanding their foundations, operations, and embracing innovations, these institutions can meet future demands and foster aviation excellence.</a:t>
            </a:r>
            <a:endParaRPr/>
          </a:p>
        </p:txBody>
      </p:sp>
      <p:sp>
        <p:nvSpPr>
          <p:cNvPr id="304" name="Google Shape;3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AI-generated content may be incorrect.</a:t>
            </a:r>
            <a:br>
              <a:rPr lang="en-US"/>
            </a:br>
            <a:br>
              <a:rPr lang="en-US"/>
            </a:br>
            <a:r>
              <a:rPr lang="en-US"/>
              <a:t>---</a:t>
            </a:r>
            <a:br>
              <a:rPr lang="en-US"/>
            </a:br>
            <a:br>
              <a:rPr lang="en-US"/>
            </a:br>
            <a:r>
              <a:rPr lang="en-US"/>
              <a:t>This presentation explores the essential foundations, operational components, and future directions of flight training centers. We'll cover their purpose, core training elements, regulatory frameworks, facilities, and the emerging challenges and innovations shaping the future of pilot education.</a:t>
            </a:r>
            <a:br>
              <a:rPr lang="en-US"/>
            </a:br>
            <a:br>
              <a:rPr lang="en-US"/>
            </a:br>
            <a:r>
              <a:rPr lang="en-US"/>
              <a:t>Image source: Microsoft 365 content library</a:t>
            </a:r>
            <a:br>
              <a:rPr lang="en-US"/>
            </a:br>
            <a:endParaRPr/>
          </a:p>
        </p:txBody>
      </p:sp>
      <p:sp>
        <p:nvSpPr>
          <p:cNvPr id="221" name="Google Shape;2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Our discussion will cover an introduction to flight training centers, core training components, certifications and regulations, facilities and instructor roles, and challenges along with innovative trends shaping the future of flight training.</a:t>
            </a:r>
            <a:br>
              <a:rPr lang="en-US"/>
            </a:br>
            <a:br>
              <a:rPr lang="en-US"/>
            </a:br>
            <a:r>
              <a:rPr lang="en-US"/>
              <a:t>Image source: Microsoft 365 content library</a:t>
            </a:r>
            <a:br>
              <a:rPr lang="en-US"/>
            </a:br>
            <a:endParaRPr/>
          </a:p>
        </p:txBody>
      </p:sp>
      <p:sp>
        <p:nvSpPr>
          <p:cNvPr id="228" name="Google Shape;2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Flight training centers are specialized institutions dedicated to educating and preparing individuals for careers as professional pilots. They provide structured training programs encompassing theoretical knowledge and practical flight skills necessary for safe and competent aviation.</a:t>
            </a:r>
            <a:br>
              <a:rPr lang="en-US"/>
            </a:br>
            <a:br>
              <a:rPr lang="en-US"/>
            </a:br>
            <a:r>
              <a:rPr lang="en-US"/>
              <a:t>Image source: Microsoft 365 content library</a:t>
            </a:r>
            <a:br>
              <a:rPr lang="en-US"/>
            </a:br>
            <a:endParaRPr/>
          </a:p>
        </p:txBody>
      </p:sp>
      <p:sp>
        <p:nvSpPr>
          <p:cNvPr id="236" name="Google Shape;23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Flight training centers are specialized institutions dedicated to educating and preparing individuals for careers as professional pilots. They provide structured training programs encompassing theoretical knowledge and practical flight skills necessary for safe and competent aviation.</a:t>
            </a:r>
            <a:br>
              <a:rPr lang="en-US"/>
            </a:br>
            <a:br>
              <a:rPr lang="en-US"/>
            </a:br>
            <a:r>
              <a:rPr lang="en-US"/>
              <a:t>Image source: Microsoft 365 content library</a:t>
            </a:r>
            <a:br>
              <a:rPr lang="en-US"/>
            </a:br>
            <a:endParaRPr/>
          </a:p>
        </p:txBody>
      </p:sp>
      <p:sp>
        <p:nvSpPr>
          <p:cNvPr id="244" name="Google Shape;2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section covers the critical elements of flight training, including ground school instruction, simulator training, and in-flight practical experience for developing comprehensive pilot competencies.</a:t>
            </a:r>
            <a:endParaRPr/>
          </a:p>
        </p:txBody>
      </p:sp>
      <p:sp>
        <p:nvSpPr>
          <p:cNvPr id="252" name="Google Shape;2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Ground school forms the classroom portion of training, covering aerodynamics, meteorology, navigation, aviation regulations, and human factors that are foundational for pilot knowledge and decision-making.</a:t>
            </a:r>
            <a:br>
              <a:rPr lang="en-US"/>
            </a:br>
            <a:br>
              <a:rPr lang="en-US"/>
            </a:br>
            <a:r>
              <a:rPr lang="en-US"/>
              <a:t>Image source: Microsoft 365 content library</a:t>
            </a:r>
            <a:br>
              <a:rPr lang="en-US"/>
            </a:br>
            <a:endParaRPr/>
          </a:p>
        </p:txBody>
      </p:sp>
      <p:sp>
        <p:nvSpPr>
          <p:cNvPr id="258" name="Google Shape;2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Simulators provide safe, cost-effective environments for pilots to practice procedures, emergency scenarios, and instrument flying. Modern centers integrate advanced technologies such as virtual reality and full-motion simulators to enhance training realism.</a:t>
            </a:r>
            <a:br>
              <a:rPr lang="en-US"/>
            </a:br>
            <a:br>
              <a:rPr lang="en-US"/>
            </a:br>
            <a:r>
              <a:rPr lang="en-US"/>
              <a:t>Image source: Microsoft 365 content library</a:t>
            </a:r>
            <a:br>
              <a:rPr lang="en-US"/>
            </a:br>
            <a:endParaRPr/>
          </a:p>
        </p:txBody>
      </p:sp>
      <p:sp>
        <p:nvSpPr>
          <p:cNvPr id="266" name="Google Shape;2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a:t>
            </a:r>
            <a:br>
              <a:rPr lang="en-US"/>
            </a:br>
            <a:br>
              <a:rPr lang="en-US"/>
            </a:br>
            <a:r>
              <a:rPr lang="en-US"/>
              <a:t>Practical flight training involves supervised flying hours with instructors to develop hands-on skills including aircraft handling, navigation, communication, and emergency management under real-world conditions.</a:t>
            </a:r>
            <a:br>
              <a:rPr lang="en-US"/>
            </a:br>
            <a:br>
              <a:rPr lang="en-US"/>
            </a:br>
            <a:r>
              <a:rPr lang="en-US"/>
              <a:t>Image source: Microsoft 365 content library</a:t>
            </a:r>
            <a:br>
              <a:rPr lang="en-US"/>
            </a:br>
            <a:endParaRPr/>
          </a:p>
        </p:txBody>
      </p:sp>
      <p:sp>
        <p:nvSpPr>
          <p:cNvPr id="274" name="Google Shape;2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FEFEFE"/>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0"/>
              </a:spcAft>
              <a:buSzPts val="1200"/>
              <a:buNone/>
              <a:defRPr>
                <a:solidFill>
                  <a:schemeClr val="lt1"/>
                </a:solidFill>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12"/>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2"/>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12"/>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43" name="Google Shape;143;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13"/>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3"/>
          <p:cNvSpPr/>
          <p:nvPr>
            <p:ph idx="2" type="pic"/>
          </p:nvPr>
        </p:nvSpPr>
        <p:spPr>
          <a:xfrm>
            <a:off x="2589212" y="634965"/>
            <a:ext cx="8915400" cy="3854970"/>
          </a:xfrm>
          <a:prstGeom prst="rect">
            <a:avLst/>
          </a:prstGeom>
          <a:noFill/>
          <a:ln>
            <a:noFill/>
          </a:ln>
        </p:spPr>
      </p:sp>
      <p:sp>
        <p:nvSpPr>
          <p:cNvPr id="150" name="Google Shape;150;p13"/>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51" name="Google Shape;151;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55" name="Shape 155"/>
        <p:cNvGrpSpPr/>
        <p:nvPr/>
      </p:nvGrpSpPr>
      <p:grpSpPr>
        <a:xfrm>
          <a:off x="0" y="0"/>
          <a:ext cx="0" cy="0"/>
          <a:chOff x="0" y="0"/>
          <a:chExt cx="0" cy="0"/>
        </a:xfrm>
      </p:grpSpPr>
      <p:sp>
        <p:nvSpPr>
          <p:cNvPr id="156" name="Google Shape;156;p14"/>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4"/>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58" name="Google Shape;158;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4"/>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62" name="Shape 162"/>
        <p:cNvGrpSpPr/>
        <p:nvPr/>
      </p:nvGrpSpPr>
      <p:grpSpPr>
        <a:xfrm>
          <a:off x="0" y="0"/>
          <a:ext cx="0" cy="0"/>
          <a:chOff x="0" y="0"/>
          <a:chExt cx="0" cy="0"/>
        </a:xfrm>
      </p:grpSpPr>
      <p:sp>
        <p:nvSpPr>
          <p:cNvPr id="163" name="Google Shape;163;p15"/>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5"/>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65" name="Google Shape;165;p15"/>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66" name="Google Shape;166;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15"/>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71" name="Google Shape;171;p15"/>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72" name="Shape 172"/>
        <p:cNvGrpSpPr/>
        <p:nvPr/>
      </p:nvGrpSpPr>
      <p:grpSpPr>
        <a:xfrm>
          <a:off x="0" y="0"/>
          <a:ext cx="0" cy="0"/>
          <a:chOff x="0" y="0"/>
          <a:chExt cx="0" cy="0"/>
        </a:xfrm>
      </p:grpSpPr>
      <p:sp>
        <p:nvSpPr>
          <p:cNvPr id="173" name="Google Shape;173;p16"/>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6"/>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75" name="Google Shape;175;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79" name="Shape 179"/>
        <p:cNvGrpSpPr/>
        <p:nvPr/>
      </p:nvGrpSpPr>
      <p:grpSpPr>
        <a:xfrm>
          <a:off x="0" y="0"/>
          <a:ext cx="0" cy="0"/>
          <a:chOff x="0" y="0"/>
          <a:chExt cx="0" cy="0"/>
        </a:xfrm>
      </p:grpSpPr>
      <p:sp>
        <p:nvSpPr>
          <p:cNvPr id="180" name="Google Shape;180;p1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7"/>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82" name="Google Shape;182;p17"/>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83" name="Google Shape;183;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7"/>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1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188" name="Google Shape;188;p1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89" name="Shape 189"/>
        <p:cNvGrpSpPr/>
        <p:nvPr/>
      </p:nvGrpSpPr>
      <p:grpSpPr>
        <a:xfrm>
          <a:off x="0" y="0"/>
          <a:ext cx="0" cy="0"/>
          <a:chOff x="0" y="0"/>
          <a:chExt cx="0" cy="0"/>
        </a:xfrm>
      </p:grpSpPr>
      <p:sp>
        <p:nvSpPr>
          <p:cNvPr id="190" name="Google Shape;190;p18"/>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8"/>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92" name="Google Shape;192;p18"/>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93" name="Google Shape;193;p1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1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7" name="Shape 197"/>
        <p:cNvGrpSpPr/>
        <p:nvPr/>
      </p:nvGrpSpPr>
      <p:grpSpPr>
        <a:xfrm>
          <a:off x="0" y="0"/>
          <a:ext cx="0" cy="0"/>
          <a:chOff x="0" y="0"/>
          <a:chExt cx="0" cy="0"/>
        </a:xfrm>
      </p:grpSpPr>
      <p:sp>
        <p:nvSpPr>
          <p:cNvPr id="198" name="Google Shape;198;p1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19"/>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00" name="Google Shape;200;p1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1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4" name="Shape 204"/>
        <p:cNvGrpSpPr/>
        <p:nvPr/>
      </p:nvGrpSpPr>
      <p:grpSpPr>
        <a:xfrm>
          <a:off x="0" y="0"/>
          <a:ext cx="0" cy="0"/>
          <a:chOff x="0" y="0"/>
          <a:chExt cx="0" cy="0"/>
        </a:xfrm>
      </p:grpSpPr>
      <p:sp>
        <p:nvSpPr>
          <p:cNvPr id="205" name="Google Shape;205;p20"/>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0"/>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207" name="Google Shape;207;p2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2" name="Google Shape;52;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9" name="Shape 89"/>
        <p:cNvGrpSpPr/>
        <p:nvPr/>
      </p:nvGrpSpPr>
      <p:grpSpPr>
        <a:xfrm>
          <a:off x="0" y="0"/>
          <a:ext cx="0" cy="0"/>
          <a:chOff x="0" y="0"/>
          <a:chExt cx="0" cy="0"/>
        </a:xfrm>
      </p:grpSpPr>
      <p:sp>
        <p:nvSpPr>
          <p:cNvPr id="90" name="Google Shape;90;p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2" name="Google Shape;92;p5"/>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3" name="Google Shape;93;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6"/>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6"/>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100" name="Google Shape;100;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7"/>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07" name="Google Shape;107;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8"/>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8"/>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4" name="Google Shape;114;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8"/>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9"/>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121" name="Google Shape;121;p9"/>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2" name="Google Shape;122;p9"/>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123" name="Google Shape;123;p9"/>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1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7" Type="http://schemas.openxmlformats.org/officeDocument/2006/relationships/theme" Target="../theme/theme1.xml"/><Relationship Id="rId16" Type="http://schemas.openxmlformats.org/officeDocument/2006/relationships/slideLayout" Target="../slideLayouts/slideLayout18.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lt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
          <p:cNvGrpSpPr/>
          <p:nvPr/>
        </p:nvGrpSpPr>
        <p:grpSpPr>
          <a:xfrm>
            <a:off x="27221" y="-786"/>
            <a:ext cx="2356674" cy="6854039"/>
            <a:chOff x="6627813" y="194833"/>
            <a:chExt cx="1952625" cy="5678918"/>
          </a:xfrm>
        </p:grpSpPr>
        <p:sp>
          <p:nvSpPr>
            <p:cNvPr id="24" name="Google Shape;24;p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
          <p:cNvSpPr/>
          <p:nvPr/>
        </p:nvSpPr>
        <p:spPr>
          <a:xfrm>
            <a:off x="0" y="0"/>
            <a:ext cx="18288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FEFEFE"/>
              </a:buClr>
              <a:buSzPts val="3600"/>
              <a:buFont typeface="Century Gothic"/>
              <a:buNone/>
              <a:defRPr b="0" i="0" sz="36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FEFEFE"/>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FEFEFE"/>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FEFEFE"/>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grpSp>
        <p:nvGrpSpPr>
          <p:cNvPr id="57" name="Google Shape;57;p4"/>
          <p:cNvGrpSpPr/>
          <p:nvPr/>
        </p:nvGrpSpPr>
        <p:grpSpPr>
          <a:xfrm>
            <a:off x="1" y="228600"/>
            <a:ext cx="2851516" cy="6638628"/>
            <a:chOff x="2487613" y="285750"/>
            <a:chExt cx="2428875" cy="5654676"/>
          </a:xfrm>
        </p:grpSpPr>
        <p:sp>
          <p:nvSpPr>
            <p:cNvPr id="58" name="Google Shape;58;p4"/>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4"/>
          <p:cNvGrpSpPr/>
          <p:nvPr/>
        </p:nvGrpSpPr>
        <p:grpSpPr>
          <a:xfrm>
            <a:off x="27221" y="-786"/>
            <a:ext cx="2356674" cy="6854039"/>
            <a:chOff x="6627813" y="194833"/>
            <a:chExt cx="1952625" cy="5678918"/>
          </a:xfrm>
        </p:grpSpPr>
        <p:sp>
          <p:nvSpPr>
            <p:cNvPr id="71" name="Google Shape;71;p4"/>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 name="Google Shape;83;p4"/>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5" name="Google Shape;85;p4"/>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86" name="Google Shape;86;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7" name="Google Shape;87;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8" name="Google Shape;88;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realainvest.com/services" TargetMode="External"/><Relationship Id="rId4" Type="http://schemas.openxmlformats.org/officeDocument/2006/relationships/image" Target="../media/image2.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ph type="ctrTitle"/>
          </p:nvPr>
        </p:nvSpPr>
        <p:spPr>
          <a:xfrm>
            <a:off x="517869" y="74278"/>
            <a:ext cx="11133357" cy="395017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EFEFE"/>
              </a:buClr>
              <a:buSzPts val="7400"/>
              <a:buFont typeface="Century Gothic"/>
              <a:buNone/>
            </a:pPr>
            <a:r>
              <a:rPr lang="en-US" sz="7400"/>
              <a:t>Congolese Aviation Training Center</a:t>
            </a:r>
            <a:endParaRPr/>
          </a:p>
        </p:txBody>
      </p:sp>
      <p:sp>
        <p:nvSpPr>
          <p:cNvPr id="217" name="Google Shape;217;p21"/>
          <p:cNvSpPr txBox="1"/>
          <p:nvPr/>
        </p:nvSpPr>
        <p:spPr>
          <a:xfrm>
            <a:off x="2025445" y="4120532"/>
            <a:ext cx="9339242" cy="307777"/>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Clr>
                <a:schemeClr val="lt1"/>
              </a:buClr>
              <a:buSzPts val="1400"/>
              <a:buFont typeface="Arial"/>
              <a:buNone/>
            </a:pPr>
            <a:r>
              <a:rPr b="0" i="0" lang="en-US" sz="1400" u="none" cap="none" strike="noStrike">
                <a:solidFill>
                  <a:schemeClr val="lt1"/>
                </a:solidFill>
                <a:latin typeface="Century Gothic"/>
                <a:ea typeface="Century Gothic"/>
                <a:cs typeface="Century Gothic"/>
                <a:sym typeface="Century Gothic"/>
              </a:rPr>
              <a:t>An Independent program  focused on flight training   tailored to the students , the country, and the global needs.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16"/>
                                        </p:tgtEl>
                                        <p:attrNameLst>
                                          <p:attrName>style.visibility</p:attrName>
                                        </p:attrNameLst>
                                      </p:cBhvr>
                                      <p:to>
                                        <p:strVal val="visible"/>
                                      </p:to>
                                    </p:set>
                                    <p:animEffect filter="fade" transition="in">
                                      <p:cBhvr>
                                        <p:cTn dur="4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ph type="ctrTitle"/>
          </p:nvPr>
        </p:nvSpPr>
        <p:spPr>
          <a:xfrm>
            <a:off x="521208" y="1211766"/>
            <a:ext cx="7237052" cy="472798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EFEFE"/>
              </a:buClr>
              <a:buSzPts val="7400"/>
              <a:buFont typeface="Century Gothic"/>
              <a:buNone/>
            </a:pPr>
            <a:r>
              <a:rPr lang="en-US" sz="7400"/>
              <a:t>Challenges and Innovations in Flight Training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4"/>
                                        </p:tgtEl>
                                        <p:attrNameLst>
                                          <p:attrName>style.visibility</p:attrName>
                                        </p:attrNameLst>
                                      </p:cBhvr>
                                      <p:to>
                                        <p:strVal val="visible"/>
                                      </p:to>
                                    </p:set>
                                    <p:animEffect filter="fade" transition="in">
                                      <p:cBhvr>
                                        <p:cTn dur="7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1"/>
          <p:cNvSpPr txBox="1"/>
          <p:nvPr>
            <p:ph type="title"/>
          </p:nvPr>
        </p:nvSpPr>
        <p:spPr>
          <a:xfrm>
            <a:off x="521208" y="978408"/>
            <a:ext cx="6300216" cy="146304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entury Gothic"/>
              <a:buNone/>
            </a:pPr>
            <a:r>
              <a:rPr b="1" lang="en-US" sz="4000">
                <a:solidFill>
                  <a:schemeClr val="dk1"/>
                </a:solidFill>
                <a:latin typeface="Century Gothic"/>
                <a:ea typeface="Century Gothic"/>
                <a:cs typeface="Century Gothic"/>
                <a:sym typeface="Century Gothic"/>
              </a:rPr>
              <a:t>Addressing Pilot Shortages and Diversity</a:t>
            </a:r>
            <a:endParaRPr/>
          </a:p>
        </p:txBody>
      </p:sp>
      <p:pic>
        <p:nvPicPr>
          <p:cNvPr id="291" name="Google Shape;291;p31"/>
          <p:cNvPicPr preferRelativeResize="0"/>
          <p:nvPr>
            <p:ph idx="1" type="body"/>
          </p:nvPr>
        </p:nvPicPr>
        <p:blipFill rotWithShape="1">
          <a:blip r:embed="rId3">
            <a:alphaModFix/>
          </a:blip>
          <a:srcRect b="0" l="17151" r="17151" t="0"/>
          <a:stretch/>
        </p:blipFill>
        <p:spPr>
          <a:xfrm>
            <a:off x="7586236" y="508090"/>
            <a:ext cx="4081805" cy="5846990"/>
          </a:xfrm>
          <a:prstGeom prst="rect">
            <a:avLst/>
          </a:prstGeom>
          <a:noFill/>
          <a:ln>
            <a:noFill/>
          </a:ln>
        </p:spPr>
      </p:pic>
      <p:sp>
        <p:nvSpPr>
          <p:cNvPr id="292" name="Google Shape;292;p31"/>
          <p:cNvSpPr txBox="1"/>
          <p:nvPr>
            <p:ph idx="2" type="body"/>
          </p:nvPr>
        </p:nvSpPr>
        <p:spPr>
          <a:xfrm>
            <a:off x="521208" y="2578608"/>
            <a:ext cx="6300216" cy="37673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00"/>
              <a:buFont typeface="Arial"/>
              <a:buNone/>
            </a:pPr>
            <a:r>
              <a:rPr b="1" lang="en-US" sz="1400"/>
              <a:t>Global Pilot Shortage</a:t>
            </a:r>
            <a:endParaRPr/>
          </a:p>
          <a:p>
            <a:pPr indent="0" lvl="1" marL="0" rtl="0" algn="l">
              <a:spcBef>
                <a:spcPts val="1000"/>
              </a:spcBef>
              <a:spcAft>
                <a:spcPts val="0"/>
              </a:spcAft>
              <a:buSzPts val="1400"/>
              <a:buFont typeface="Arial"/>
              <a:buNone/>
            </a:pPr>
            <a:r>
              <a:rPr lang="en-US" sz="1400"/>
              <a:t>The aviation industry is experiencing a significant global shortage of qualified pilots, impacting operations worldwide.</a:t>
            </a:r>
            <a:endParaRPr/>
          </a:p>
          <a:p>
            <a:pPr indent="0" lvl="0" marL="0" rtl="0" algn="l">
              <a:spcBef>
                <a:spcPts val="2500"/>
              </a:spcBef>
              <a:spcAft>
                <a:spcPts val="0"/>
              </a:spcAft>
              <a:buSzPts val="1400"/>
              <a:buFont typeface="Arial"/>
              <a:buNone/>
            </a:pPr>
            <a:r>
              <a:rPr b="1" lang="en-US" sz="1400"/>
              <a:t>Enhancing Diversity</a:t>
            </a:r>
            <a:endParaRPr/>
          </a:p>
          <a:p>
            <a:pPr indent="0" lvl="1" marL="0" rtl="0" algn="l">
              <a:spcBef>
                <a:spcPts val="1000"/>
              </a:spcBef>
              <a:spcAft>
                <a:spcPts val="0"/>
              </a:spcAft>
              <a:buSzPts val="1400"/>
              <a:buFont typeface="Arial"/>
              <a:buNone/>
            </a:pPr>
            <a:r>
              <a:rPr lang="en-US" sz="1400"/>
              <a:t>Efforts focus on attracting underrepresented groups through inclusive recruitment strategies to diversify the pilot workforce.</a:t>
            </a:r>
            <a:endParaRPr/>
          </a:p>
          <a:p>
            <a:pPr indent="0" lvl="0" marL="0" rtl="0" algn="l">
              <a:spcBef>
                <a:spcPts val="2500"/>
              </a:spcBef>
              <a:spcAft>
                <a:spcPts val="0"/>
              </a:spcAft>
              <a:buSzPts val="1400"/>
              <a:buFont typeface="Arial"/>
              <a:buNone/>
            </a:pPr>
            <a:r>
              <a:rPr b="1" lang="en-US" sz="1400"/>
              <a:t>Support Programs</a:t>
            </a:r>
            <a:endParaRPr/>
          </a:p>
          <a:p>
            <a:pPr indent="0" lvl="1" marL="0" rtl="0" algn="l">
              <a:spcBef>
                <a:spcPts val="1000"/>
              </a:spcBef>
              <a:spcAft>
                <a:spcPts val="0"/>
              </a:spcAft>
              <a:buSzPts val="1400"/>
              <a:buFont typeface="Arial"/>
              <a:buNone/>
            </a:pPr>
            <a:r>
              <a:rPr lang="en-US" sz="1400"/>
              <a:t>Scholarships and outreach programs support aspiring pilots from diverse backgrounds, encouraging broader participation.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92"/>
                                        </p:tgtEl>
                                        <p:attrNameLst>
                                          <p:attrName>style.visibility</p:attrName>
                                        </p:attrNameLst>
                                      </p:cBhvr>
                                      <p:to>
                                        <p:strVal val="visible"/>
                                      </p:to>
                                    </p:set>
                                    <p:animEffect filter="fade" transition="in">
                                      <p:cBhvr>
                                        <p:cTn dur="25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2"/>
          <p:cNvSpPr txBox="1"/>
          <p:nvPr>
            <p:ph type="title"/>
          </p:nvPr>
        </p:nvSpPr>
        <p:spPr>
          <a:xfrm>
            <a:off x="521208" y="978408"/>
            <a:ext cx="5020056" cy="16642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entury Gothic"/>
              <a:buNone/>
            </a:pPr>
            <a:r>
              <a:rPr b="1" lang="en-US" sz="3700">
                <a:solidFill>
                  <a:schemeClr val="dk1"/>
                </a:solidFill>
                <a:latin typeface="Century Gothic"/>
                <a:ea typeface="Century Gothic"/>
                <a:cs typeface="Century Gothic"/>
                <a:sym typeface="Century Gothic"/>
              </a:rPr>
              <a:t>Adapting to New Technologies and Training Methods</a:t>
            </a:r>
            <a:endParaRPr/>
          </a:p>
        </p:txBody>
      </p:sp>
      <p:pic>
        <p:nvPicPr>
          <p:cNvPr descr="Primary flight display (PFD) and multi-function display (MFD) of a modern airplane cockpit" id="299" name="Google Shape;299;p32"/>
          <p:cNvPicPr preferRelativeResize="0"/>
          <p:nvPr>
            <p:ph idx="1" type="body"/>
          </p:nvPr>
        </p:nvPicPr>
        <p:blipFill rotWithShape="1">
          <a:blip r:embed="rId3">
            <a:alphaModFix/>
          </a:blip>
          <a:srcRect b="1" l="3596" r="973" t="0"/>
          <a:stretch/>
        </p:blipFill>
        <p:spPr>
          <a:xfrm>
            <a:off x="517867" y="2834640"/>
            <a:ext cx="5020056" cy="3511296"/>
          </a:xfrm>
          <a:prstGeom prst="rect">
            <a:avLst/>
          </a:prstGeom>
          <a:noFill/>
          <a:ln>
            <a:noFill/>
          </a:ln>
        </p:spPr>
      </p:pic>
      <p:sp>
        <p:nvSpPr>
          <p:cNvPr id="300" name="Google Shape;300;p32"/>
          <p:cNvSpPr txBox="1"/>
          <p:nvPr>
            <p:ph idx="2" type="body"/>
          </p:nvPr>
        </p:nvSpPr>
        <p:spPr>
          <a:xfrm>
            <a:off x="6163056" y="978408"/>
            <a:ext cx="5504688" cy="53675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00"/>
              <a:buFont typeface="Arial"/>
              <a:buNone/>
            </a:pPr>
            <a:r>
              <a:rPr b="1" lang="en-US" sz="1400"/>
              <a:t>Artificial Intelligence Integration</a:t>
            </a:r>
            <a:endParaRPr/>
          </a:p>
          <a:p>
            <a:pPr indent="0" lvl="1" marL="0" rtl="0" algn="l">
              <a:spcBef>
                <a:spcPts val="1000"/>
              </a:spcBef>
              <a:spcAft>
                <a:spcPts val="0"/>
              </a:spcAft>
              <a:buSzPts val="1400"/>
              <a:buFont typeface="Arial"/>
              <a:buNone/>
            </a:pPr>
            <a:r>
              <a:rPr lang="en-US" sz="1400"/>
              <a:t>AI enhances flight training by providing adaptive learning and personalized feedback for trainees.</a:t>
            </a:r>
            <a:endParaRPr/>
          </a:p>
          <a:p>
            <a:pPr indent="0" lvl="0" marL="0" rtl="0" algn="l">
              <a:spcBef>
                <a:spcPts val="2500"/>
              </a:spcBef>
              <a:spcAft>
                <a:spcPts val="0"/>
              </a:spcAft>
              <a:buSzPts val="1400"/>
              <a:buFont typeface="Arial"/>
              <a:buNone/>
            </a:pPr>
            <a:r>
              <a:rPr b="1" lang="en-US" sz="1400"/>
              <a:t>Advanced Flight Simulators</a:t>
            </a:r>
            <a:endParaRPr/>
          </a:p>
          <a:p>
            <a:pPr indent="0" lvl="1" marL="0" rtl="0" algn="l">
              <a:spcBef>
                <a:spcPts val="1000"/>
              </a:spcBef>
              <a:spcAft>
                <a:spcPts val="0"/>
              </a:spcAft>
              <a:buSzPts val="1400"/>
              <a:buFont typeface="Arial"/>
              <a:buNone/>
            </a:pPr>
            <a:r>
              <a:rPr lang="en-US" sz="1400"/>
              <a:t>Simulators offer realistic practice environments, improving pilot skills and safety without real-world risks.</a:t>
            </a:r>
            <a:endParaRPr/>
          </a:p>
          <a:p>
            <a:pPr indent="0" lvl="0" marL="0" rtl="0" algn="l">
              <a:spcBef>
                <a:spcPts val="2500"/>
              </a:spcBef>
              <a:spcAft>
                <a:spcPts val="0"/>
              </a:spcAft>
              <a:buSzPts val="1400"/>
              <a:buFont typeface="Arial"/>
              <a:buNone/>
            </a:pPr>
            <a:r>
              <a:rPr b="1" lang="en-US" sz="1400"/>
              <a:t>E-learning Platforms</a:t>
            </a:r>
            <a:endParaRPr/>
          </a:p>
          <a:p>
            <a:pPr indent="0" lvl="1" marL="0" rtl="0" algn="l">
              <a:spcBef>
                <a:spcPts val="1000"/>
              </a:spcBef>
              <a:spcAft>
                <a:spcPts val="0"/>
              </a:spcAft>
              <a:buSzPts val="1400"/>
              <a:buFont typeface="Arial"/>
              <a:buNone/>
            </a:pPr>
            <a:r>
              <a:rPr lang="en-US" sz="1400"/>
              <a:t>Online platforms enable flexible, accessible flight training with interactive and multimedia content.</a:t>
            </a:r>
            <a:endParaRPr/>
          </a:p>
          <a:p>
            <a:pPr indent="0" lvl="0" marL="0" rtl="0" algn="l">
              <a:spcBef>
                <a:spcPts val="2500"/>
              </a:spcBef>
              <a:spcAft>
                <a:spcPts val="0"/>
              </a:spcAft>
              <a:buSzPts val="1400"/>
              <a:buFont typeface="Arial"/>
              <a:buNone/>
            </a:pPr>
            <a:r>
              <a:rPr b="1" lang="en-US" sz="1400"/>
              <a:t>Competency-based Training</a:t>
            </a:r>
            <a:endParaRPr/>
          </a:p>
          <a:p>
            <a:pPr indent="0" lvl="1" marL="0" rtl="0" algn="l">
              <a:spcBef>
                <a:spcPts val="1000"/>
              </a:spcBef>
              <a:spcAft>
                <a:spcPts val="0"/>
              </a:spcAft>
              <a:buSzPts val="1400"/>
              <a:buFont typeface="Arial"/>
              <a:buNone/>
            </a:pPr>
            <a:r>
              <a:rPr lang="en-US" sz="1400"/>
              <a:t>Training methods focus on mastering specific skills and competencies to ensure pilot readiness and safety.</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300"/>
                                        </p:tgtEl>
                                        <p:attrNameLst>
                                          <p:attrName>style.visibility</p:attrName>
                                        </p:attrNameLst>
                                      </p:cBhvr>
                                      <p:to>
                                        <p:strVal val="visible"/>
                                      </p:to>
                                    </p:set>
                                    <p:animEffect filter="fade" transition="in">
                                      <p:cBhvr>
                                        <p:cTn dur="25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3"/>
          <p:cNvSpPr txBox="1"/>
          <p:nvPr>
            <p:ph type="title"/>
          </p:nvPr>
        </p:nvSpPr>
        <p:spPr>
          <a:xfrm>
            <a:off x="521208" y="1325880"/>
            <a:ext cx="11155680" cy="140817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EFEFE"/>
              </a:buClr>
              <a:buSzPts val="6800"/>
              <a:buFont typeface="Century Gothic"/>
              <a:buNone/>
            </a:pPr>
            <a:r>
              <a:rPr lang="en-US" sz="6800"/>
              <a:t>Conclusion</a:t>
            </a:r>
            <a:endParaRPr/>
          </a:p>
        </p:txBody>
      </p:sp>
      <p:grpSp>
        <p:nvGrpSpPr>
          <p:cNvPr id="307" name="Google Shape;307;p33"/>
          <p:cNvGrpSpPr/>
          <p:nvPr/>
        </p:nvGrpSpPr>
        <p:grpSpPr>
          <a:xfrm>
            <a:off x="521208" y="3785616"/>
            <a:ext cx="11155680" cy="2444733"/>
            <a:chOff x="0" y="0"/>
            <a:chExt cx="11155680" cy="2444733"/>
          </a:xfrm>
        </p:grpSpPr>
        <p:sp>
          <p:nvSpPr>
            <p:cNvPr id="308" name="Google Shape;308;p33"/>
            <p:cNvSpPr/>
            <p:nvPr/>
          </p:nvSpPr>
          <p:spPr>
            <a:xfrm>
              <a:off x="0" y="0"/>
              <a:ext cx="3486150" cy="35447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3"/>
            <p:cNvSpPr txBox="1"/>
            <p:nvPr/>
          </p:nvSpPr>
          <p:spPr>
            <a:xfrm>
              <a:off x="0" y="0"/>
              <a:ext cx="3486150" cy="354472"/>
            </a:xfrm>
            <a:prstGeom prst="rect">
              <a:avLst/>
            </a:prstGeom>
            <a:noFill/>
            <a:ln>
              <a:noFill/>
            </a:ln>
          </p:spPr>
          <p:txBody>
            <a:bodyPr anchorCtr="0" anchor="t" bIns="22850" lIns="137150" spcFirstLastPara="1" rIns="22850" wrap="square" tIns="22850">
              <a:noAutofit/>
            </a:bodyPr>
            <a:lstStyle/>
            <a:p>
              <a:pPr indent="0" lvl="0" marL="0" marR="0" rtl="0" algn="l">
                <a:lnSpc>
                  <a:spcPct val="100000"/>
                </a:lnSpc>
                <a:spcBef>
                  <a:spcPts val="0"/>
                </a:spcBef>
                <a:spcAft>
                  <a:spcPts val="0"/>
                </a:spcAft>
                <a:buClr>
                  <a:schemeClr val="lt1"/>
                </a:buClr>
                <a:buSzPts val="1800"/>
                <a:buFont typeface="Century Gothic"/>
                <a:buNone/>
              </a:pPr>
              <a:r>
                <a:rPr b="1" i="0" lang="en-US" sz="1800" u="none" cap="none" strike="noStrike">
                  <a:solidFill>
                    <a:schemeClr val="lt1"/>
                  </a:solidFill>
                  <a:latin typeface="Century Gothic"/>
                  <a:ea typeface="Century Gothic"/>
                  <a:cs typeface="Century Gothic"/>
                  <a:sym typeface="Century Gothic"/>
                </a:rPr>
                <a:t>Role of Flight Training Centers</a:t>
              </a:r>
              <a:endParaRPr/>
            </a:p>
          </p:txBody>
        </p:sp>
        <p:sp>
          <p:nvSpPr>
            <p:cNvPr id="310" name="Google Shape;310;p33"/>
            <p:cNvSpPr/>
            <p:nvPr/>
          </p:nvSpPr>
          <p:spPr>
            <a:xfrm>
              <a:off x="0" y="354472"/>
              <a:ext cx="3486150" cy="20902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3"/>
            <p:cNvSpPr txBox="1"/>
            <p:nvPr/>
          </p:nvSpPr>
          <p:spPr>
            <a:xfrm>
              <a:off x="0" y="354472"/>
              <a:ext cx="3486150" cy="2090261"/>
            </a:xfrm>
            <a:prstGeom prst="rect">
              <a:avLst/>
            </a:prstGeom>
            <a:noFill/>
            <a:ln>
              <a:noFill/>
            </a:ln>
          </p:spPr>
          <p:txBody>
            <a:bodyPr anchorCtr="0" anchor="t" bIns="17775" lIns="137150" spcFirstLastPara="1" rIns="17775" wrap="square" tIns="17775">
              <a:noAutofit/>
            </a:bodyPr>
            <a:lstStyle/>
            <a:p>
              <a:pPr indent="0" lvl="0" marL="0" marR="0" rtl="0" algn="l">
                <a:lnSpc>
                  <a:spcPct val="10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Flight training centers are essential in developing skilled and safety-conscious pilots for the aviation sector.</a:t>
              </a:r>
              <a:endParaRPr/>
            </a:p>
          </p:txBody>
        </p:sp>
        <p:sp>
          <p:nvSpPr>
            <p:cNvPr id="312" name="Google Shape;312;p33"/>
            <p:cNvSpPr/>
            <p:nvPr/>
          </p:nvSpPr>
          <p:spPr>
            <a:xfrm>
              <a:off x="3834765" y="0"/>
              <a:ext cx="3486150" cy="35447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3"/>
            <p:cNvSpPr txBox="1"/>
            <p:nvPr/>
          </p:nvSpPr>
          <p:spPr>
            <a:xfrm>
              <a:off x="3834765" y="0"/>
              <a:ext cx="3486150" cy="354472"/>
            </a:xfrm>
            <a:prstGeom prst="rect">
              <a:avLst/>
            </a:prstGeom>
            <a:noFill/>
            <a:ln>
              <a:noFill/>
            </a:ln>
          </p:spPr>
          <p:txBody>
            <a:bodyPr anchorCtr="0" anchor="t" bIns="22850" lIns="137150" spcFirstLastPara="1" rIns="22850" wrap="square" tIns="22850">
              <a:noAutofit/>
            </a:bodyPr>
            <a:lstStyle/>
            <a:p>
              <a:pPr indent="0" lvl="0" marL="0" marR="0" rtl="0" algn="l">
                <a:lnSpc>
                  <a:spcPct val="100000"/>
                </a:lnSpc>
                <a:spcBef>
                  <a:spcPts val="0"/>
                </a:spcBef>
                <a:spcAft>
                  <a:spcPts val="0"/>
                </a:spcAft>
                <a:buClr>
                  <a:schemeClr val="lt1"/>
                </a:buClr>
                <a:buSzPts val="1800"/>
                <a:buFont typeface="Century Gothic"/>
                <a:buNone/>
              </a:pPr>
              <a:r>
                <a:rPr b="1" i="0" lang="en-US" sz="1800" u="none" cap="none" strike="noStrike">
                  <a:solidFill>
                    <a:schemeClr val="lt1"/>
                  </a:solidFill>
                  <a:latin typeface="Century Gothic"/>
                  <a:ea typeface="Century Gothic"/>
                  <a:cs typeface="Century Gothic"/>
                  <a:sym typeface="Century Gothic"/>
                </a:rPr>
                <a:t>Foundations and Operations</a:t>
              </a:r>
              <a:endParaRPr/>
            </a:p>
          </p:txBody>
        </p:sp>
        <p:sp>
          <p:nvSpPr>
            <p:cNvPr id="314" name="Google Shape;314;p33"/>
            <p:cNvSpPr/>
            <p:nvPr/>
          </p:nvSpPr>
          <p:spPr>
            <a:xfrm>
              <a:off x="3834765" y="354472"/>
              <a:ext cx="3486150" cy="20902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3"/>
            <p:cNvSpPr txBox="1"/>
            <p:nvPr/>
          </p:nvSpPr>
          <p:spPr>
            <a:xfrm>
              <a:off x="3834765" y="354472"/>
              <a:ext cx="3486150" cy="2090261"/>
            </a:xfrm>
            <a:prstGeom prst="rect">
              <a:avLst/>
            </a:prstGeom>
            <a:noFill/>
            <a:ln>
              <a:noFill/>
            </a:ln>
          </p:spPr>
          <p:txBody>
            <a:bodyPr anchorCtr="0" anchor="t" bIns="17775" lIns="137150" spcFirstLastPara="1" rIns="17775" wrap="square" tIns="17775">
              <a:noAutofit/>
            </a:bodyPr>
            <a:lstStyle/>
            <a:p>
              <a:pPr indent="0" lvl="0" marL="0" marR="0" rtl="0" algn="l">
                <a:lnSpc>
                  <a:spcPct val="10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Understanding the core principles and smooth operations is key to successful pilot education.</a:t>
              </a:r>
              <a:endParaRPr/>
            </a:p>
          </p:txBody>
        </p:sp>
        <p:sp>
          <p:nvSpPr>
            <p:cNvPr id="316" name="Google Shape;316;p33"/>
            <p:cNvSpPr/>
            <p:nvPr/>
          </p:nvSpPr>
          <p:spPr>
            <a:xfrm>
              <a:off x="7669530" y="0"/>
              <a:ext cx="3486150" cy="35447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3"/>
            <p:cNvSpPr txBox="1"/>
            <p:nvPr/>
          </p:nvSpPr>
          <p:spPr>
            <a:xfrm>
              <a:off x="7669530" y="0"/>
              <a:ext cx="3486150" cy="354472"/>
            </a:xfrm>
            <a:prstGeom prst="rect">
              <a:avLst/>
            </a:prstGeom>
            <a:noFill/>
            <a:ln>
              <a:noFill/>
            </a:ln>
          </p:spPr>
          <p:txBody>
            <a:bodyPr anchorCtr="0" anchor="t" bIns="22850" lIns="137150" spcFirstLastPara="1" rIns="22850" wrap="square" tIns="22850">
              <a:noAutofit/>
            </a:bodyPr>
            <a:lstStyle/>
            <a:p>
              <a:pPr indent="0" lvl="0" marL="0" marR="0" rtl="0" algn="l">
                <a:lnSpc>
                  <a:spcPct val="100000"/>
                </a:lnSpc>
                <a:spcBef>
                  <a:spcPts val="0"/>
                </a:spcBef>
                <a:spcAft>
                  <a:spcPts val="0"/>
                </a:spcAft>
                <a:buClr>
                  <a:schemeClr val="lt1"/>
                </a:buClr>
                <a:buSzPts val="1800"/>
                <a:buFont typeface="Century Gothic"/>
                <a:buNone/>
              </a:pPr>
              <a:r>
                <a:rPr b="1" i="0" lang="en-US" sz="1800" u="none" cap="none" strike="noStrike">
                  <a:solidFill>
                    <a:schemeClr val="lt1"/>
                  </a:solidFill>
                  <a:latin typeface="Century Gothic"/>
                  <a:ea typeface="Century Gothic"/>
                  <a:cs typeface="Century Gothic"/>
                  <a:sym typeface="Century Gothic"/>
                </a:rPr>
                <a:t>Embracing Innovations</a:t>
              </a:r>
              <a:endParaRPr/>
            </a:p>
          </p:txBody>
        </p:sp>
        <p:sp>
          <p:nvSpPr>
            <p:cNvPr id="318" name="Google Shape;318;p33"/>
            <p:cNvSpPr/>
            <p:nvPr/>
          </p:nvSpPr>
          <p:spPr>
            <a:xfrm>
              <a:off x="7669530" y="354472"/>
              <a:ext cx="3486150" cy="20902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3"/>
            <p:cNvSpPr txBox="1"/>
            <p:nvPr/>
          </p:nvSpPr>
          <p:spPr>
            <a:xfrm>
              <a:off x="7669530" y="354472"/>
              <a:ext cx="3486150" cy="2090261"/>
            </a:xfrm>
            <a:prstGeom prst="rect">
              <a:avLst/>
            </a:prstGeom>
            <a:noFill/>
            <a:ln>
              <a:noFill/>
            </a:ln>
          </p:spPr>
          <p:txBody>
            <a:bodyPr anchorCtr="0" anchor="t" bIns="17775" lIns="137150" spcFirstLastPara="1" rIns="17775" wrap="square" tIns="17775">
              <a:noAutofit/>
            </a:bodyPr>
            <a:lstStyle/>
            <a:p>
              <a:pPr indent="0" lvl="0" marL="0" marR="0" rtl="0" algn="l">
                <a:lnSpc>
                  <a:spcPct val="100000"/>
                </a:lnSpc>
                <a:spcBef>
                  <a:spcPts val="0"/>
                </a:spcBef>
                <a:spcAft>
                  <a:spcPts val="0"/>
                </a:spcAft>
                <a:buClr>
                  <a:schemeClr val="lt1"/>
                </a:buClr>
                <a:buSzPts val="1400"/>
                <a:buFont typeface="Century Gothic"/>
                <a:buNone/>
              </a:pPr>
              <a:r>
                <a:rPr b="0" i="0" lang="en-US" sz="1400" u="none" cap="none" strike="noStrike">
                  <a:solidFill>
                    <a:schemeClr val="lt1"/>
                  </a:solidFill>
                  <a:latin typeface="Century Gothic"/>
                  <a:ea typeface="Century Gothic"/>
                  <a:cs typeface="Century Gothic"/>
                  <a:sym typeface="Century Gothic"/>
                </a:rPr>
                <a:t>Incorporating new technologies enables training centers to meet future aviation demands effectively.</a:t>
              </a:r>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Cockpit of a commercial airplane" id="223" name="Google Shape;223;p22"/>
          <p:cNvPicPr preferRelativeResize="0"/>
          <p:nvPr/>
        </p:nvPicPr>
        <p:blipFill rotWithShape="1">
          <a:blip r:embed="rId3">
            <a:alphaModFix/>
          </a:blip>
          <a:srcRect b="1" l="36" r="2659" t="18000"/>
          <a:stretch/>
        </p:blipFill>
        <p:spPr>
          <a:xfrm>
            <a:off x="21" y="10"/>
            <a:ext cx="12191979" cy="6857990"/>
          </a:xfrm>
          <a:prstGeom prst="rect">
            <a:avLst/>
          </a:prstGeom>
          <a:noFill/>
          <a:ln>
            <a:noFill/>
          </a:ln>
        </p:spPr>
      </p:pic>
      <p:sp>
        <p:nvSpPr>
          <p:cNvPr id="224" name="Google Shape;224;p22"/>
          <p:cNvSpPr txBox="1"/>
          <p:nvPr>
            <p:ph type="ctrTitle"/>
          </p:nvPr>
        </p:nvSpPr>
        <p:spPr>
          <a:xfrm>
            <a:off x="1067291" y="243972"/>
            <a:ext cx="10760916" cy="9601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3100"/>
              <a:buFont typeface="Century Gothic"/>
              <a:buNone/>
            </a:pPr>
            <a:r>
              <a:rPr lang="en-US" sz="3100"/>
              <a:t>Flight Training Center Implementation in D.R. Congo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24"/>
                                        </p:tgtEl>
                                        <p:attrNameLst>
                                          <p:attrName>style.visibility</p:attrName>
                                        </p:attrNameLst>
                                      </p:cBhvr>
                                      <p:to>
                                        <p:strVal val="visible"/>
                                      </p:to>
                                    </p:set>
                                    <p:animEffect filter="fade" transition="in">
                                      <p:cBhvr>
                                        <p:cTn dur="7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6995160" y="978408"/>
            <a:ext cx="4745736" cy="146304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600"/>
              <a:buFont typeface="Century Gothic"/>
              <a:buNone/>
            </a:pPr>
            <a:r>
              <a:rPr b="1" lang="en-US">
                <a:solidFill>
                  <a:schemeClr val="dk1"/>
                </a:solidFill>
                <a:latin typeface="Century Gothic"/>
                <a:ea typeface="Century Gothic"/>
                <a:cs typeface="Century Gothic"/>
                <a:sym typeface="Century Gothic"/>
              </a:rPr>
              <a:t>Agenda Overview</a:t>
            </a:r>
            <a:endParaRPr/>
          </a:p>
        </p:txBody>
      </p:sp>
      <p:pic>
        <p:nvPicPr>
          <p:cNvPr id="231" name="Google Shape;231;p23"/>
          <p:cNvPicPr preferRelativeResize="0"/>
          <p:nvPr>
            <p:ph idx="1" type="body"/>
          </p:nvPr>
        </p:nvPicPr>
        <p:blipFill rotWithShape="1">
          <a:blip r:embed="rId3">
            <a:alphaModFix/>
          </a:blip>
          <a:srcRect b="0" l="4081" r="4081" t="0"/>
          <a:stretch/>
        </p:blipFill>
        <p:spPr>
          <a:xfrm>
            <a:off x="517868" y="508090"/>
            <a:ext cx="5705856" cy="5846990"/>
          </a:xfrm>
          <a:prstGeom prst="rect">
            <a:avLst/>
          </a:prstGeom>
          <a:noFill/>
          <a:ln>
            <a:noFill/>
          </a:ln>
        </p:spPr>
      </p:pic>
      <p:sp>
        <p:nvSpPr>
          <p:cNvPr id="232" name="Google Shape;232;p23"/>
          <p:cNvSpPr txBox="1"/>
          <p:nvPr>
            <p:ph idx="2" type="body"/>
          </p:nvPr>
        </p:nvSpPr>
        <p:spPr>
          <a:xfrm>
            <a:off x="6995160" y="2578608"/>
            <a:ext cx="4672584" cy="376732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lang="en-US"/>
              <a:t>Why?</a:t>
            </a:r>
            <a:endParaRPr/>
          </a:p>
          <a:p>
            <a:pPr indent="-342900" lvl="0" marL="342900" rtl="0" algn="l">
              <a:spcBef>
                <a:spcPts val="1000"/>
              </a:spcBef>
              <a:spcAft>
                <a:spcPts val="0"/>
              </a:spcAft>
              <a:buSzPts val="1800"/>
              <a:buChar char="🠶"/>
            </a:pPr>
            <a:r>
              <a:rPr lang="en-US"/>
              <a:t>Uniqueness of the Center</a:t>
            </a:r>
            <a:endParaRPr/>
          </a:p>
          <a:p>
            <a:pPr indent="-342900" lvl="0" marL="342900" rtl="0" algn="l">
              <a:spcBef>
                <a:spcPts val="1000"/>
              </a:spcBef>
              <a:spcAft>
                <a:spcPts val="0"/>
              </a:spcAft>
              <a:buSzPts val="1800"/>
              <a:buChar char="🠶"/>
            </a:pPr>
            <a:r>
              <a:rPr lang="en-US"/>
              <a:t>Core Components of Flight Training</a:t>
            </a:r>
            <a:endParaRPr/>
          </a:p>
          <a:p>
            <a:pPr indent="-285750" lvl="1" marL="742950" rtl="0" algn="l">
              <a:spcBef>
                <a:spcPts val="1000"/>
              </a:spcBef>
              <a:spcAft>
                <a:spcPts val="0"/>
              </a:spcAft>
              <a:buSzPts val="1600"/>
              <a:buChar char="🠶"/>
            </a:pPr>
            <a:r>
              <a:rPr lang="en-US"/>
              <a:t>Ground School Curriculum and Theoretical Knowledge</a:t>
            </a:r>
            <a:endParaRPr/>
          </a:p>
          <a:p>
            <a:pPr indent="-285750" lvl="1" marL="742950" rtl="0" algn="l">
              <a:spcBef>
                <a:spcPts val="1000"/>
              </a:spcBef>
              <a:spcAft>
                <a:spcPts val="0"/>
              </a:spcAft>
              <a:buSzPts val="1600"/>
              <a:buChar char="🠶"/>
            </a:pPr>
            <a:r>
              <a:rPr lang="en-US"/>
              <a:t>Simulator Training and Technology Integration</a:t>
            </a:r>
            <a:endParaRPr/>
          </a:p>
          <a:p>
            <a:pPr indent="-285750" lvl="1" marL="742950" rtl="0" algn="l">
              <a:spcBef>
                <a:spcPts val="1000"/>
              </a:spcBef>
              <a:spcAft>
                <a:spcPts val="0"/>
              </a:spcAft>
              <a:buSzPts val="1600"/>
              <a:buChar char="🠶"/>
            </a:pPr>
            <a:r>
              <a:rPr lang="en-US"/>
              <a:t>Inflight Training Case</a:t>
            </a:r>
            <a:endParaRPr/>
          </a:p>
          <a:p>
            <a:pPr indent="-342900" lvl="0" marL="342900" rtl="0" algn="l">
              <a:spcBef>
                <a:spcPts val="1000"/>
              </a:spcBef>
              <a:spcAft>
                <a:spcPts val="0"/>
              </a:spcAft>
              <a:buSzPts val="1800"/>
              <a:buChar char="🠶"/>
            </a:pPr>
            <a:r>
              <a:rPr lang="en-US"/>
              <a:t>Challenges and Innovations in Flight Training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32"/>
                                        </p:tgtEl>
                                        <p:attrNameLst>
                                          <p:attrName>style.visibility</p:attrName>
                                        </p:attrNameLst>
                                      </p:cBhvr>
                                      <p:to>
                                        <p:strVal val="visible"/>
                                      </p:to>
                                    </p:set>
                                    <p:animEffect filter="fade" transition="in">
                                      <p:cBhvr>
                                        <p:cTn dur="25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4"/>
          <p:cNvSpPr txBox="1"/>
          <p:nvPr>
            <p:ph type="title"/>
          </p:nvPr>
        </p:nvSpPr>
        <p:spPr>
          <a:xfrm>
            <a:off x="6741592" y="978408"/>
            <a:ext cx="5447359" cy="10881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62626"/>
              </a:buClr>
              <a:buSzPts val="2900"/>
              <a:buFont typeface="Century Gothic"/>
              <a:buNone/>
            </a:pPr>
            <a:r>
              <a:rPr lang="en-US" sz="2900"/>
              <a:t>Why the CATC is a Must Have?</a:t>
            </a:r>
            <a:endParaRPr b="1" sz="2900">
              <a:solidFill>
                <a:schemeClr val="dk1"/>
              </a:solidFill>
              <a:latin typeface="Century Gothic"/>
              <a:ea typeface="Century Gothic"/>
              <a:cs typeface="Century Gothic"/>
              <a:sym typeface="Century Gothic"/>
            </a:endParaRPr>
          </a:p>
        </p:txBody>
      </p:sp>
      <p:pic>
        <p:nvPicPr>
          <p:cNvPr id="239" name="Google Shape;239;p24"/>
          <p:cNvPicPr preferRelativeResize="0"/>
          <p:nvPr>
            <p:ph idx="1" type="body"/>
          </p:nvPr>
        </p:nvPicPr>
        <p:blipFill rotWithShape="1">
          <a:blip r:embed="rId3">
            <a:alphaModFix/>
          </a:blip>
          <a:srcRect b="0" l="1466" r="1466" t="0"/>
          <a:stretch/>
        </p:blipFill>
        <p:spPr>
          <a:xfrm>
            <a:off x="517868" y="508090"/>
            <a:ext cx="5472220" cy="5841820"/>
          </a:xfrm>
          <a:prstGeom prst="rect">
            <a:avLst/>
          </a:prstGeom>
          <a:noFill/>
          <a:ln>
            <a:noFill/>
          </a:ln>
        </p:spPr>
      </p:pic>
      <p:sp>
        <p:nvSpPr>
          <p:cNvPr id="240" name="Google Shape;240;p24"/>
          <p:cNvSpPr txBox="1"/>
          <p:nvPr>
            <p:ph idx="2" type="body"/>
          </p:nvPr>
        </p:nvSpPr>
        <p:spPr>
          <a:xfrm>
            <a:off x="6263148" y="1522478"/>
            <a:ext cx="5583151" cy="5261780"/>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SzPts val="1800"/>
              <a:buFont typeface="Noto Sans Symbols"/>
              <a:buNone/>
            </a:pPr>
            <a:r>
              <a:t/>
            </a:r>
            <a:endParaRPr/>
          </a:p>
          <a:p>
            <a:pPr indent="-342900" lvl="0" marL="342900" rtl="0" algn="l">
              <a:lnSpc>
                <a:spcPct val="100000"/>
              </a:lnSpc>
              <a:spcBef>
                <a:spcPts val="2500"/>
              </a:spcBef>
              <a:spcAft>
                <a:spcPts val="0"/>
              </a:spcAft>
              <a:buSzPts val="1800"/>
              <a:buFont typeface="Noto Sans Symbols"/>
              <a:buChar char="▪"/>
            </a:pPr>
            <a:r>
              <a:rPr lang="en-US"/>
              <a:t>Descriptive, Inferential  and Qualitative Analysis of Aviation Training and Aviation Safety in Sub-Saharan  Africa/Democratic Republic of Congo</a:t>
            </a:r>
            <a:endParaRPr/>
          </a:p>
          <a:p>
            <a:pPr indent="-285750" lvl="1" marL="742950" rtl="0" algn="l">
              <a:lnSpc>
                <a:spcPct val="100000"/>
              </a:lnSpc>
              <a:spcBef>
                <a:spcPts val="2500"/>
              </a:spcBef>
              <a:spcAft>
                <a:spcPts val="0"/>
              </a:spcAft>
              <a:buSzPts val="1400"/>
              <a:buChar char="🠶"/>
            </a:pPr>
            <a:r>
              <a:rPr lang="en-US" sz="1400"/>
              <a:t>Opening of the country to rural area and increasing need for aerial transport, Intermodal transport solutions, last-mile delivery</a:t>
            </a:r>
            <a:endParaRPr/>
          </a:p>
          <a:p>
            <a:pPr indent="-285750" lvl="1" marL="742950" rtl="0" algn="l">
              <a:lnSpc>
                <a:spcPct val="100000"/>
              </a:lnSpc>
              <a:spcBef>
                <a:spcPts val="2500"/>
              </a:spcBef>
              <a:spcAft>
                <a:spcPts val="0"/>
              </a:spcAft>
              <a:buSzPts val="1400"/>
              <a:buChar char="🠶"/>
            </a:pPr>
            <a:r>
              <a:rPr lang="en-US" sz="1400"/>
              <a:t>Shortage of pilots(locally and globally)</a:t>
            </a:r>
            <a:endParaRPr/>
          </a:p>
          <a:p>
            <a:pPr indent="-285750" lvl="1" marL="742950" rtl="0" algn="l">
              <a:lnSpc>
                <a:spcPct val="100000"/>
              </a:lnSpc>
              <a:spcBef>
                <a:spcPts val="2500"/>
              </a:spcBef>
              <a:spcAft>
                <a:spcPts val="0"/>
              </a:spcAft>
              <a:buSzPts val="1400"/>
              <a:buChar char="🠶"/>
            </a:pPr>
            <a:r>
              <a:rPr lang="en-US" sz="1400"/>
              <a:t>Lack of modern training facilities, certified  instructors, and internationally recognized curricula.</a:t>
            </a:r>
            <a:endParaRPr/>
          </a:p>
          <a:p>
            <a:pPr indent="-285750" lvl="1" marL="742950" rtl="0" algn="l">
              <a:lnSpc>
                <a:spcPct val="100000"/>
              </a:lnSpc>
              <a:spcBef>
                <a:spcPts val="2500"/>
              </a:spcBef>
              <a:spcAft>
                <a:spcPts val="0"/>
              </a:spcAft>
              <a:buSzPts val="1400"/>
              <a:buChar char="🠶"/>
            </a:pPr>
            <a:r>
              <a:rPr lang="en-US" sz="1400"/>
              <a:t>Poor Aviation Safety Implementation Performance</a:t>
            </a:r>
            <a:endParaRPr/>
          </a:p>
          <a:p>
            <a:pPr indent="-285750" lvl="1" marL="742950" rtl="0" algn="l">
              <a:lnSpc>
                <a:spcPct val="100000"/>
              </a:lnSpc>
              <a:spcBef>
                <a:spcPts val="2500"/>
              </a:spcBef>
              <a:spcAft>
                <a:spcPts val="0"/>
              </a:spcAft>
              <a:buSzPts val="1400"/>
              <a:buChar char="🠶"/>
            </a:pPr>
            <a:r>
              <a:rPr lang="en-US" sz="1400"/>
              <a:t>High Cost of Aviation Training</a:t>
            </a:r>
            <a:endParaRPr/>
          </a:p>
          <a:p>
            <a:pPr indent="-196850" lvl="1" marL="742950" rtl="0" algn="l">
              <a:lnSpc>
                <a:spcPct val="100000"/>
              </a:lnSpc>
              <a:spcBef>
                <a:spcPts val="2500"/>
              </a:spcBef>
              <a:spcAft>
                <a:spcPts val="0"/>
              </a:spcAft>
              <a:buSzPts val="1400"/>
              <a:buFont typeface="Noto Sans Symbols"/>
              <a:buNone/>
            </a:pPr>
            <a:r>
              <a:t/>
            </a:r>
            <a:endParaRPr sz="1400"/>
          </a:p>
          <a:p>
            <a:pPr indent="-196850" lvl="1" marL="742950" rtl="0" algn="l">
              <a:lnSpc>
                <a:spcPct val="100000"/>
              </a:lnSpc>
              <a:spcBef>
                <a:spcPts val="2500"/>
              </a:spcBef>
              <a:spcAft>
                <a:spcPts val="0"/>
              </a:spcAft>
              <a:buSzPts val="1400"/>
              <a:buFont typeface="Noto Sans Symbols"/>
              <a:buNone/>
            </a:pPr>
            <a:r>
              <a:t/>
            </a:r>
            <a:endParaRPr sz="1400"/>
          </a:p>
          <a:p>
            <a:pPr indent="-196850" lvl="1" marL="742950" rtl="0" algn="l">
              <a:lnSpc>
                <a:spcPct val="100000"/>
              </a:lnSpc>
              <a:spcBef>
                <a:spcPts val="2500"/>
              </a:spcBef>
              <a:spcAft>
                <a:spcPts val="0"/>
              </a:spcAft>
              <a:buSzPts val="1400"/>
              <a:buFont typeface="Noto Sans Symbols"/>
              <a:buNone/>
            </a:pPr>
            <a:r>
              <a:t/>
            </a:r>
            <a:endParaRPr sz="1400"/>
          </a:p>
          <a:p>
            <a:pPr indent="-184150" lvl="1" marL="742950" rtl="0" algn="l">
              <a:spcBef>
                <a:spcPts val="2500"/>
              </a:spcBef>
              <a:spcAft>
                <a:spcPts val="0"/>
              </a:spcAft>
              <a:buSzPts val="1600"/>
              <a:buFont typeface="Noto Sans Symbols"/>
              <a:buNone/>
            </a:pPr>
            <a:r>
              <a:t/>
            </a:r>
            <a:endParaRPr/>
          </a:p>
          <a:p>
            <a:pPr indent="-228600" lvl="0" marL="342900" rtl="0" algn="l">
              <a:spcBef>
                <a:spcPts val="2500"/>
              </a:spcBef>
              <a:spcAft>
                <a:spcPts val="0"/>
              </a:spcAft>
              <a:buSzPts val="1800"/>
              <a:buFont typeface="Noto Sans Symbols"/>
              <a:buNone/>
            </a:pPr>
            <a:r>
              <a:t/>
            </a:r>
            <a:endParaRPr/>
          </a:p>
          <a:p>
            <a:pPr indent="0" lvl="0" marL="0" rtl="0" algn="l">
              <a:spcBef>
                <a:spcPts val="2500"/>
              </a:spcBef>
              <a:spcAft>
                <a:spcPts val="0"/>
              </a:spcAft>
              <a:buSzPts val="1400"/>
              <a:buFont typeface="Arial"/>
              <a:buNone/>
            </a:pPr>
            <a:r>
              <a:t/>
            </a:r>
            <a:endParaRPr b="1" sz="1400"/>
          </a:p>
          <a:p>
            <a:pPr indent="0" lvl="0" marL="0" rtl="0" algn="l">
              <a:spcBef>
                <a:spcPts val="2500"/>
              </a:spcBef>
              <a:spcAft>
                <a:spcPts val="0"/>
              </a:spcAft>
              <a:buSzPts val="1400"/>
              <a:buFont typeface="Arial"/>
              <a:buNone/>
            </a:pPr>
            <a:r>
              <a:t/>
            </a:r>
            <a:endParaRPr b="1" sz="1400"/>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40"/>
                                        </p:tgtEl>
                                        <p:attrNameLst>
                                          <p:attrName>style.visibility</p:attrName>
                                        </p:attrNameLst>
                                      </p:cBhvr>
                                      <p:to>
                                        <p:strVal val="visible"/>
                                      </p:to>
                                    </p:set>
                                    <p:animEffect filter="fade" transition="in">
                                      <p:cBhvr>
                                        <p:cTn dur="25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type="title"/>
          </p:nvPr>
        </p:nvSpPr>
        <p:spPr>
          <a:xfrm>
            <a:off x="7016407" y="712937"/>
            <a:ext cx="4970698" cy="74223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262626"/>
              </a:buClr>
              <a:buSzPct val="100000"/>
              <a:buFont typeface="Century Gothic"/>
              <a:buNone/>
            </a:pPr>
            <a:r>
              <a:rPr lang="en-US" sz="3100"/>
              <a:t>Uniqueness of the Center</a:t>
            </a:r>
            <a:endParaRPr b="1" sz="3100">
              <a:solidFill>
                <a:schemeClr val="dk1"/>
              </a:solidFill>
              <a:latin typeface="Century Gothic"/>
              <a:ea typeface="Century Gothic"/>
              <a:cs typeface="Century Gothic"/>
              <a:sym typeface="Century Gothic"/>
            </a:endParaRPr>
          </a:p>
        </p:txBody>
      </p:sp>
      <p:pic>
        <p:nvPicPr>
          <p:cNvPr id="247" name="Google Shape;247;p25"/>
          <p:cNvPicPr preferRelativeResize="0"/>
          <p:nvPr>
            <p:ph idx="1" type="body"/>
          </p:nvPr>
        </p:nvPicPr>
        <p:blipFill rotWithShape="1">
          <a:blip r:embed="rId3">
            <a:alphaModFix/>
          </a:blip>
          <a:srcRect b="0" l="4954" r="4954" t="0"/>
          <a:stretch/>
        </p:blipFill>
        <p:spPr>
          <a:xfrm>
            <a:off x="517868" y="508090"/>
            <a:ext cx="5117207" cy="5243781"/>
          </a:xfrm>
          <a:prstGeom prst="rect">
            <a:avLst/>
          </a:prstGeom>
          <a:noFill/>
          <a:ln>
            <a:noFill/>
          </a:ln>
        </p:spPr>
      </p:pic>
      <p:sp>
        <p:nvSpPr>
          <p:cNvPr id="248" name="Google Shape;248;p25"/>
          <p:cNvSpPr txBox="1"/>
          <p:nvPr>
            <p:ph idx="2" type="body"/>
          </p:nvPr>
        </p:nvSpPr>
        <p:spPr>
          <a:xfrm>
            <a:off x="6152943" y="1250327"/>
            <a:ext cx="5571744" cy="4894736"/>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SzPct val="100000"/>
              <a:buFont typeface="Arial"/>
              <a:buNone/>
            </a:pPr>
            <a:r>
              <a:t/>
            </a:r>
            <a:endParaRPr b="1" sz="1400"/>
          </a:p>
          <a:p>
            <a:pPr indent="-285750" lvl="1" marL="285750" rtl="0" algn="l">
              <a:spcBef>
                <a:spcPts val="1000"/>
              </a:spcBef>
              <a:spcAft>
                <a:spcPts val="0"/>
              </a:spcAft>
              <a:buSzPct val="100000"/>
              <a:buChar char="🠶"/>
            </a:pPr>
            <a:r>
              <a:rPr lang="en-US" sz="1400"/>
              <a:t>These centers offer structured programs combining theoretical knowledge and practical flight skills for pilot competences that align with international agencies requirements such as ICAO standards (e.g., ATPL, PPL, AME), EASA or FAA, the Congolese Aviation Authority and African Civil Aviation Commission.</a:t>
            </a:r>
            <a:endParaRPr/>
          </a:p>
          <a:p>
            <a:pPr indent="-285750" lvl="1" marL="285750" rtl="0" algn="l">
              <a:spcBef>
                <a:spcPts val="1000"/>
              </a:spcBef>
              <a:spcAft>
                <a:spcPts val="0"/>
              </a:spcAft>
              <a:buSzPct val="100000"/>
              <a:buChar char="🠶"/>
            </a:pPr>
            <a:r>
              <a:rPr lang="en-US" sz="1400"/>
              <a:t> Qualified and experienced flight instructors, ground school instructors, administrative staff, and maintenance personnel</a:t>
            </a:r>
            <a:endParaRPr/>
          </a:p>
          <a:p>
            <a:pPr indent="-285750" lvl="1" marL="285750" rtl="0" algn="l">
              <a:spcBef>
                <a:spcPts val="1000"/>
              </a:spcBef>
              <a:spcAft>
                <a:spcPts val="0"/>
              </a:spcAft>
              <a:buSzPct val="100000"/>
              <a:buChar char="🠶"/>
            </a:pPr>
            <a:r>
              <a:rPr lang="en-US" sz="1400"/>
              <a:t>Infrastructure: Type of aircraft, simulators, classrooms, maintenance hangars, airstrips in remote rural areas. Faculty: Recruitment of certified instructors, continuous professional development</a:t>
            </a:r>
            <a:endParaRPr/>
          </a:p>
          <a:p>
            <a:pPr indent="-285750" lvl="1" marL="285750" rtl="0" algn="l">
              <a:spcBef>
                <a:spcPts val="1000"/>
              </a:spcBef>
              <a:spcAft>
                <a:spcPts val="0"/>
              </a:spcAft>
              <a:buSzPct val="100000"/>
              <a:buChar char="🠶"/>
            </a:pPr>
            <a:r>
              <a:rPr lang="en-US" sz="1400"/>
              <a:t>Multi-purpose building with classroom including state-of-the-art</a:t>
            </a:r>
            <a:endParaRPr/>
          </a:p>
          <a:p>
            <a:pPr indent="-285750" lvl="1" marL="285750" rtl="0" algn="l">
              <a:spcBef>
                <a:spcPts val="1000"/>
              </a:spcBef>
              <a:spcAft>
                <a:spcPts val="0"/>
              </a:spcAft>
              <a:buSzPct val="100000"/>
              <a:buChar char="🠶"/>
            </a:pPr>
            <a:r>
              <a:rPr lang="en-US" sz="1400"/>
              <a:t>audio-visual aids• Gleim Flight Simulators• Unmanned Aircraft System (UAV and platform)</a:t>
            </a:r>
            <a:endParaRPr/>
          </a:p>
          <a:p>
            <a:pPr indent="-285750" lvl="1" marL="285750" rtl="0" algn="l">
              <a:spcBef>
                <a:spcPts val="1000"/>
              </a:spcBef>
              <a:spcAft>
                <a:spcPts val="0"/>
              </a:spcAft>
              <a:buSzPct val="100000"/>
              <a:buChar char="🠶"/>
            </a:pPr>
            <a:r>
              <a:rPr lang="en-US" sz="1400"/>
              <a:t>Aircraft for pilot training (Cessna 152, 172,182) purchase on lease•</a:t>
            </a:r>
            <a:endParaRPr/>
          </a:p>
          <a:p>
            <a:pPr indent="-285750" lvl="1" marL="285750" rtl="0" algn="l">
              <a:spcBef>
                <a:spcPts val="1000"/>
              </a:spcBef>
              <a:spcAft>
                <a:spcPts val="0"/>
              </a:spcAft>
              <a:buSzPct val="100000"/>
              <a:buChar char="🠶"/>
            </a:pPr>
            <a:r>
              <a:rPr lang="en-US" sz="1400"/>
              <a:t> Flight Computers and Navigations tools• Documentations</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48"/>
                                        </p:tgtEl>
                                        <p:attrNameLst>
                                          <p:attrName>style.visibility</p:attrName>
                                        </p:attrNameLst>
                                      </p:cBhvr>
                                      <p:to>
                                        <p:strVal val="visible"/>
                                      </p:to>
                                    </p:set>
                                    <p:animEffect filter="fade" transition="in">
                                      <p:cBhvr>
                                        <p:cTn dur="25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type="ctrTitle"/>
          </p:nvPr>
        </p:nvSpPr>
        <p:spPr>
          <a:xfrm>
            <a:off x="521208" y="1211766"/>
            <a:ext cx="7237052" cy="472798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EFEFE"/>
              </a:buClr>
              <a:buSzPts val="7400"/>
              <a:buFont typeface="Century Gothic"/>
              <a:buNone/>
            </a:pPr>
            <a:r>
              <a:rPr lang="en-US" sz="7400"/>
              <a:t>Core Components of Flight Training</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54"/>
                                        </p:tgtEl>
                                        <p:attrNameLst>
                                          <p:attrName>style.visibility</p:attrName>
                                        </p:attrNameLst>
                                      </p:cBhvr>
                                      <p:to>
                                        <p:strVal val="visible"/>
                                      </p:to>
                                    </p:set>
                                    <p:animEffect filter="fade" transition="in">
                                      <p:cBhvr>
                                        <p:cTn dur="7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521208" y="978408"/>
            <a:ext cx="5020056" cy="166420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Century Gothic"/>
              <a:buNone/>
            </a:pPr>
            <a:r>
              <a:rPr b="1" lang="en-US" sz="3400">
                <a:solidFill>
                  <a:schemeClr val="dk1"/>
                </a:solidFill>
                <a:latin typeface="Century Gothic"/>
                <a:ea typeface="Century Gothic"/>
                <a:cs typeface="Century Gothic"/>
                <a:sym typeface="Century Gothic"/>
              </a:rPr>
              <a:t>Ground School Curriculum and Theoretical Knowledge</a:t>
            </a:r>
            <a:endParaRPr/>
          </a:p>
        </p:txBody>
      </p:sp>
      <p:pic>
        <p:nvPicPr>
          <p:cNvPr id="261" name="Google Shape;261;p27"/>
          <p:cNvPicPr preferRelativeResize="0"/>
          <p:nvPr>
            <p:ph idx="1" type="body"/>
          </p:nvPr>
        </p:nvPicPr>
        <p:blipFill rotWithShape="1">
          <a:blip r:embed="rId3">
            <a:alphaModFix/>
          </a:blip>
          <a:srcRect b="0" l="6085" r="6085" t="0"/>
          <a:stretch/>
        </p:blipFill>
        <p:spPr>
          <a:xfrm>
            <a:off x="517867" y="2834640"/>
            <a:ext cx="5020056" cy="3511296"/>
          </a:xfrm>
          <a:prstGeom prst="rect">
            <a:avLst/>
          </a:prstGeom>
          <a:noFill/>
          <a:ln>
            <a:noFill/>
          </a:ln>
        </p:spPr>
      </p:pic>
      <p:sp>
        <p:nvSpPr>
          <p:cNvPr id="262" name="Google Shape;262;p27"/>
          <p:cNvSpPr txBox="1"/>
          <p:nvPr>
            <p:ph idx="2" type="body"/>
          </p:nvPr>
        </p:nvSpPr>
        <p:spPr>
          <a:xfrm>
            <a:off x="6163056" y="978408"/>
            <a:ext cx="5504688" cy="53675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00"/>
              <a:buFont typeface="Arial"/>
              <a:buNone/>
            </a:pPr>
            <a:r>
              <a:rPr b="1" lang="en-US" sz="1400"/>
              <a:t>Aerodynamics Fundamentals</a:t>
            </a:r>
            <a:endParaRPr/>
          </a:p>
          <a:p>
            <a:pPr indent="0" lvl="1" marL="0" rtl="0" algn="l">
              <a:spcBef>
                <a:spcPts val="1000"/>
              </a:spcBef>
              <a:spcAft>
                <a:spcPts val="0"/>
              </a:spcAft>
              <a:buSzPts val="1400"/>
              <a:buFont typeface="Arial"/>
              <a:buNone/>
            </a:pPr>
            <a:r>
              <a:rPr lang="en-US" sz="1400"/>
              <a:t>Ground school teaches aerodynamics principles essential for understanding aircraft flight mechanics.</a:t>
            </a:r>
            <a:endParaRPr/>
          </a:p>
          <a:p>
            <a:pPr indent="0" lvl="0" marL="0" rtl="0" algn="l">
              <a:spcBef>
                <a:spcPts val="2500"/>
              </a:spcBef>
              <a:spcAft>
                <a:spcPts val="0"/>
              </a:spcAft>
              <a:buSzPts val="1400"/>
              <a:buFont typeface="Arial"/>
              <a:buNone/>
            </a:pPr>
            <a:r>
              <a:rPr b="1" lang="en-US" sz="1400"/>
              <a:t>Meteorology Basics</a:t>
            </a:r>
            <a:endParaRPr/>
          </a:p>
          <a:p>
            <a:pPr indent="0" lvl="1" marL="0" rtl="0" algn="l">
              <a:spcBef>
                <a:spcPts val="1000"/>
              </a:spcBef>
              <a:spcAft>
                <a:spcPts val="0"/>
              </a:spcAft>
              <a:buSzPts val="1400"/>
              <a:buFont typeface="Arial"/>
              <a:buNone/>
            </a:pPr>
            <a:r>
              <a:rPr lang="en-US" sz="1400"/>
              <a:t>Students learn weather patterns and their impact on flight safety and planning.</a:t>
            </a:r>
            <a:endParaRPr/>
          </a:p>
          <a:p>
            <a:pPr indent="0" lvl="0" marL="0" rtl="0" algn="l">
              <a:spcBef>
                <a:spcPts val="2500"/>
              </a:spcBef>
              <a:spcAft>
                <a:spcPts val="0"/>
              </a:spcAft>
              <a:buSzPts val="1400"/>
              <a:buFont typeface="Arial"/>
              <a:buNone/>
            </a:pPr>
            <a:r>
              <a:rPr b="1" lang="en-US" sz="1400"/>
              <a:t>Navigation Techniques</a:t>
            </a:r>
            <a:endParaRPr/>
          </a:p>
          <a:p>
            <a:pPr indent="0" lvl="1" marL="0" rtl="0" algn="l">
              <a:spcBef>
                <a:spcPts val="1000"/>
              </a:spcBef>
              <a:spcAft>
                <a:spcPts val="0"/>
              </a:spcAft>
              <a:buSzPts val="1400"/>
              <a:buFont typeface="Arial"/>
              <a:buNone/>
            </a:pPr>
            <a:r>
              <a:rPr lang="en-US" sz="1400"/>
              <a:t>Training includes navigation methods for accurate course plotting and flight path management.</a:t>
            </a:r>
            <a:endParaRPr/>
          </a:p>
          <a:p>
            <a:pPr indent="0" lvl="0" marL="0" rtl="0" algn="l">
              <a:spcBef>
                <a:spcPts val="2500"/>
              </a:spcBef>
              <a:spcAft>
                <a:spcPts val="0"/>
              </a:spcAft>
              <a:buSzPts val="1400"/>
              <a:buFont typeface="Arial"/>
              <a:buNone/>
            </a:pPr>
            <a:r>
              <a:rPr b="1" lang="en-US" sz="1400"/>
              <a:t>Aviation Regulations and Human Factors</a:t>
            </a:r>
            <a:endParaRPr/>
          </a:p>
          <a:p>
            <a:pPr indent="0" lvl="1" marL="0" rtl="0" algn="l">
              <a:spcBef>
                <a:spcPts val="1000"/>
              </a:spcBef>
              <a:spcAft>
                <a:spcPts val="0"/>
              </a:spcAft>
              <a:buSzPts val="1400"/>
              <a:buFont typeface="Arial"/>
              <a:buNone/>
            </a:pPr>
            <a:r>
              <a:rPr lang="en-US" sz="1400"/>
              <a:t>Ground school covers aviation laws and human factors influencing pilot decisions and safety.</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62"/>
                                        </p:tgtEl>
                                        <p:attrNameLst>
                                          <p:attrName>style.visibility</p:attrName>
                                        </p:attrNameLst>
                                      </p:cBhvr>
                                      <p:to>
                                        <p:strVal val="visible"/>
                                      </p:to>
                                    </p:set>
                                    <p:animEffect filter="fade" transition="in">
                                      <p:cBhvr>
                                        <p:cTn dur="25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ph type="title"/>
          </p:nvPr>
        </p:nvSpPr>
        <p:spPr>
          <a:xfrm>
            <a:off x="5692139" y="966217"/>
            <a:ext cx="6236208" cy="146304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entury Gothic"/>
              <a:buNone/>
            </a:pPr>
            <a:r>
              <a:rPr b="1" lang="en-US" sz="4000">
                <a:solidFill>
                  <a:schemeClr val="dk1"/>
                </a:solidFill>
                <a:latin typeface="Century Gothic"/>
                <a:ea typeface="Century Gothic"/>
                <a:cs typeface="Century Gothic"/>
                <a:sym typeface="Century Gothic"/>
              </a:rPr>
              <a:t>Simulator Training and Technology Integration</a:t>
            </a:r>
            <a:endParaRPr/>
          </a:p>
        </p:txBody>
      </p:sp>
      <p:pic>
        <p:nvPicPr>
          <p:cNvPr descr="A chair with multiple screens on it&#10;&#10;AI-generated content may be incorrect." id="269" name="Google Shape;269;p28"/>
          <p:cNvPicPr preferRelativeResize="0"/>
          <p:nvPr>
            <p:ph idx="1" type="body"/>
          </p:nvPr>
        </p:nvPicPr>
        <p:blipFill rotWithShape="1">
          <a:blip r:embed="rId3">
            <a:alphaModFix/>
          </a:blip>
          <a:srcRect b="0" l="0" r="0" t="0"/>
          <a:stretch/>
        </p:blipFill>
        <p:spPr>
          <a:xfrm>
            <a:off x="785682" y="1624371"/>
            <a:ext cx="4342380" cy="3767138"/>
          </a:xfrm>
          <a:prstGeom prst="rect">
            <a:avLst/>
          </a:prstGeom>
          <a:noFill/>
          <a:ln>
            <a:noFill/>
          </a:ln>
        </p:spPr>
      </p:pic>
      <p:sp>
        <p:nvSpPr>
          <p:cNvPr id="270" name="Google Shape;270;p28"/>
          <p:cNvSpPr txBox="1"/>
          <p:nvPr>
            <p:ph idx="2" type="body"/>
          </p:nvPr>
        </p:nvSpPr>
        <p:spPr>
          <a:xfrm>
            <a:off x="5692139" y="2582582"/>
            <a:ext cx="6236208" cy="37673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00"/>
              <a:buFont typeface="Arial"/>
              <a:buNone/>
            </a:pPr>
            <a:r>
              <a:rPr b="1" lang="en-US" sz="1400"/>
              <a:t>Safe Pilot Training</a:t>
            </a:r>
            <a:endParaRPr/>
          </a:p>
          <a:p>
            <a:pPr indent="0" lvl="1" marL="0" rtl="0" algn="l">
              <a:spcBef>
                <a:spcPts val="1000"/>
              </a:spcBef>
              <a:spcAft>
                <a:spcPts val="0"/>
              </a:spcAft>
              <a:buSzPts val="1400"/>
              <a:buFont typeface="Arial"/>
              <a:buNone/>
            </a:pPr>
            <a:r>
              <a:rPr lang="en-US" sz="1400"/>
              <a:t>Simulators offer a risk-free environment for pilots to rehearse procedures and emergency scenarios effectively.</a:t>
            </a:r>
            <a:endParaRPr/>
          </a:p>
          <a:p>
            <a:pPr indent="0" lvl="0" marL="0" rtl="0" algn="l">
              <a:spcBef>
                <a:spcPts val="2500"/>
              </a:spcBef>
              <a:spcAft>
                <a:spcPts val="0"/>
              </a:spcAft>
              <a:buSzPts val="1400"/>
              <a:buFont typeface="Arial"/>
              <a:buNone/>
            </a:pPr>
            <a:r>
              <a:rPr b="1" lang="en-US" sz="1400"/>
              <a:t>Virtual Reality Integration</a:t>
            </a:r>
            <a:endParaRPr/>
          </a:p>
          <a:p>
            <a:pPr indent="0" lvl="1" marL="0" rtl="0" algn="l">
              <a:spcBef>
                <a:spcPts val="1000"/>
              </a:spcBef>
              <a:spcAft>
                <a:spcPts val="0"/>
              </a:spcAft>
              <a:buSzPts val="1400"/>
              <a:buFont typeface="Arial"/>
              <a:buNone/>
            </a:pPr>
            <a:r>
              <a:rPr lang="en-US" sz="1400"/>
              <a:t>Virtual reality technology enhances simulator realism, providing immersive and interactive pilot training experiences.</a:t>
            </a:r>
            <a:endParaRPr/>
          </a:p>
          <a:p>
            <a:pPr indent="0" lvl="0" marL="0" rtl="0" algn="l">
              <a:spcBef>
                <a:spcPts val="2500"/>
              </a:spcBef>
              <a:spcAft>
                <a:spcPts val="0"/>
              </a:spcAft>
              <a:buSzPts val="1400"/>
              <a:buFont typeface="Arial"/>
              <a:buNone/>
            </a:pPr>
            <a:r>
              <a:rPr b="1" lang="en-US" sz="1400"/>
              <a:t>Full-Motion Simulators</a:t>
            </a:r>
            <a:endParaRPr/>
          </a:p>
          <a:p>
            <a:pPr indent="0" lvl="1" marL="0" rtl="0" algn="l">
              <a:spcBef>
                <a:spcPts val="1000"/>
              </a:spcBef>
              <a:spcAft>
                <a:spcPts val="0"/>
              </a:spcAft>
              <a:buSzPts val="1400"/>
              <a:buFont typeface="Arial"/>
              <a:buNone/>
            </a:pPr>
            <a:r>
              <a:rPr lang="en-US" sz="1400"/>
              <a:t>Full-motion simulators mimic real aircraft movements, improving pilot preparedness and skill development.</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270"/>
                                        </p:tgtEl>
                                        <p:attrNameLst>
                                          <p:attrName>style.visibility</p:attrName>
                                        </p:attrNameLst>
                                      </p:cBhvr>
                                      <p:to>
                                        <p:strVal val="visible"/>
                                      </p:to>
                                    </p:set>
                                    <p:animEffect filter="fade" transition="in">
                                      <p:cBhvr>
                                        <p:cTn dur="25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1966452" y="760929"/>
            <a:ext cx="8399254" cy="94840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700"/>
              <a:buFont typeface="Century Gothic"/>
              <a:buNone/>
            </a:pPr>
            <a:r>
              <a:rPr b="1" lang="en-US" sz="3700">
                <a:solidFill>
                  <a:schemeClr val="dk1"/>
                </a:solidFill>
                <a:latin typeface="Century Gothic"/>
                <a:ea typeface="Century Gothic"/>
                <a:cs typeface="Century Gothic"/>
                <a:sym typeface="Century Gothic"/>
              </a:rPr>
              <a:t>Ground and In-Flight Training Case</a:t>
            </a:r>
            <a:br>
              <a:rPr b="1" lang="en-US" sz="3700">
                <a:solidFill>
                  <a:schemeClr val="dk1"/>
                </a:solidFill>
                <a:latin typeface="Century Gothic"/>
                <a:ea typeface="Century Gothic"/>
                <a:cs typeface="Century Gothic"/>
                <a:sym typeface="Century Gothic"/>
              </a:rPr>
            </a:br>
            <a:r>
              <a:rPr b="1" i="1" lang="en-US" sz="1600">
                <a:solidFill>
                  <a:srgbClr val="FF0000"/>
                </a:solidFill>
                <a:latin typeface="Century Gothic"/>
                <a:ea typeface="Century Gothic"/>
                <a:cs typeface="Century Gothic"/>
                <a:sym typeface="Century Gothic"/>
              </a:rPr>
              <a:t>Click the picture below to watch the video</a:t>
            </a:r>
            <a:endParaRPr/>
          </a:p>
        </p:txBody>
      </p:sp>
      <p:pic>
        <p:nvPicPr>
          <p:cNvPr id="277" name="Google Shape;277;p29">
            <a:hlinkClick r:id="rId3"/>
          </p:cNvPr>
          <p:cNvPicPr preferRelativeResize="0"/>
          <p:nvPr>
            <p:ph idx="1" type="body"/>
          </p:nvPr>
        </p:nvPicPr>
        <p:blipFill rotWithShape="1">
          <a:blip r:embed="rId4">
            <a:alphaModFix/>
          </a:blip>
          <a:srcRect b="0" l="0" r="0" t="0"/>
          <a:stretch/>
        </p:blipFill>
        <p:spPr>
          <a:xfrm>
            <a:off x="4510736" y="1709333"/>
            <a:ext cx="3364516" cy="3767138"/>
          </a:xfrm>
          <a:prstGeom prst="rect">
            <a:avLst/>
          </a:prstGeom>
          <a:noFill/>
          <a:ln>
            <a:noFill/>
          </a:ln>
        </p:spPr>
      </p:pic>
      <p:pic>
        <p:nvPicPr>
          <p:cNvPr descr="Arrow: Clockwise curve outline" id="278" name="Google Shape;278;p29"/>
          <p:cNvPicPr preferRelativeResize="0"/>
          <p:nvPr/>
        </p:nvPicPr>
        <p:blipFill rotWithShape="1">
          <a:blip r:embed="rId5">
            <a:alphaModFix/>
          </a:blip>
          <a:srcRect b="0" l="0" r="0" t="0"/>
          <a:stretch/>
        </p:blipFill>
        <p:spPr>
          <a:xfrm rot="-7902340">
            <a:off x="7822135" y="1272305"/>
            <a:ext cx="999080" cy="9144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